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8" r:id="rId2"/>
    <p:sldId id="276" r:id="rId3"/>
    <p:sldId id="287" r:id="rId4"/>
    <p:sldId id="257" r:id="rId5"/>
    <p:sldId id="297" r:id="rId6"/>
    <p:sldId id="288" r:id="rId7"/>
    <p:sldId id="289" r:id="rId8"/>
    <p:sldId id="260" r:id="rId9"/>
    <p:sldId id="291" r:id="rId10"/>
    <p:sldId id="295" r:id="rId11"/>
    <p:sldId id="296" r:id="rId12"/>
    <p:sldId id="294" r:id="rId13"/>
    <p:sldId id="292" r:id="rId14"/>
    <p:sldId id="281" r:id="rId15"/>
    <p:sldId id="282" r:id="rId16"/>
    <p:sldId id="285" r:id="rId17"/>
    <p:sldId id="283" r:id="rId18"/>
    <p:sldId id="28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5760" autoAdjust="0"/>
  </p:normalViewPr>
  <p:slideViewPr>
    <p:cSldViewPr snapToGrid="0">
      <p:cViewPr varScale="1">
        <p:scale>
          <a:sx n="91" d="100"/>
          <a:sy n="91" d="100"/>
        </p:scale>
        <p:origin x="11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8/18/22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103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38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12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38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71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1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67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073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4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49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78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541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9515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ames-app.herokuapp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terms/c/capitalizationrate.asp" TargetMode="External"/><Relationship Id="rId2" Type="http://schemas.openxmlformats.org/officeDocument/2006/relationships/hyperlink" Target="https://www.investopedia.com/terms/n/noi.as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zillow.com/ames-ia/rent-houses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ighborhoodscout.com/ia/ames/real-estate" TargetMode="External"/><Relationship Id="rId2" Type="http://schemas.openxmlformats.org/officeDocument/2006/relationships/hyperlink" Target="https://www.statista.com/statistics/913457/vacancy-rate-student-housing-units-usa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bbc.com/worklife/article/20160420-making-money-from-student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9" name="Rectangle 1058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92F98C18-6859-0FCB-4298-4AD186223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5201" y="1020431"/>
            <a:ext cx="10225530" cy="147501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Housing market in </a:t>
            </a:r>
            <a:r>
              <a:rPr lang="en-US" sz="4000" dirty="0" err="1">
                <a:solidFill>
                  <a:schemeClr val="tx1"/>
                </a:solidFill>
              </a:rPr>
              <a:t>Aimes</a:t>
            </a:r>
            <a:r>
              <a:rPr lang="en-US" sz="4000" dirty="0">
                <a:solidFill>
                  <a:schemeClr val="tx1"/>
                </a:solidFill>
              </a:rPr>
              <a:t>, Iowa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965200" y="2495445"/>
            <a:ext cx="10225530" cy="590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Investing in real estate for students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22CED-2E84-1BB9-EA1F-978BDEE8403F}"/>
              </a:ext>
            </a:extLst>
          </p:cNvPr>
          <p:cNvSpPr txBox="1"/>
          <p:nvPr/>
        </p:nvSpPr>
        <p:spPr>
          <a:xfrm>
            <a:off x="3077308" y="3390706"/>
            <a:ext cx="61546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br>
              <a:rPr lang="en-US"/>
            </a:b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8F2DF3-F4AE-6D76-2615-F125308E38AE}"/>
              </a:ext>
            </a:extLst>
          </p:cNvPr>
          <p:cNvSpPr txBox="1"/>
          <p:nvPr/>
        </p:nvSpPr>
        <p:spPr>
          <a:xfrm>
            <a:off x="3077308" y="3390706"/>
            <a:ext cx="61546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120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82D1-AE00-B245-1432-CEAC2CA14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 rate calculations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45B3B-CB43-EF1D-9A67-5F63B8891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err="1"/>
              <a:t>costs_per_year</a:t>
            </a:r>
            <a:r>
              <a:rPr lang="en-US" sz="2800" dirty="0"/>
              <a:t>=(.015+.02+.006+.03) </a:t>
            </a:r>
          </a:p>
          <a:p>
            <a:r>
              <a:rPr lang="en-US" sz="2800" dirty="0" err="1"/>
              <a:t>new_df</a:t>
            </a:r>
            <a:r>
              <a:rPr lang="en-US" sz="2800" dirty="0"/>
              <a:t>['</a:t>
            </a:r>
            <a:r>
              <a:rPr lang="en-US" sz="2800" dirty="0" err="1"/>
              <a:t>noi</a:t>
            </a:r>
            <a:r>
              <a:rPr lang="en-US" sz="2800" dirty="0"/>
              <a:t>']=</a:t>
            </a:r>
            <a:r>
              <a:rPr lang="en-US" sz="2800" dirty="0" err="1"/>
              <a:t>new_df</a:t>
            </a:r>
            <a:r>
              <a:rPr lang="en-US" sz="2800" dirty="0"/>
              <a:t>['</a:t>
            </a:r>
            <a:r>
              <a:rPr lang="en-US" sz="2800" dirty="0" err="1"/>
              <a:t>dist_premium</a:t>
            </a:r>
            <a:r>
              <a:rPr lang="en-US" sz="2800" dirty="0"/>
              <a:t>']*(450*12*</a:t>
            </a:r>
            <a:r>
              <a:rPr lang="en-US" sz="2800" dirty="0" err="1"/>
              <a:t>new_df</a:t>
            </a:r>
            <a:r>
              <a:rPr lang="en-US" sz="2800" dirty="0"/>
              <a:t>['</a:t>
            </a:r>
            <a:r>
              <a:rPr lang="en-US" sz="2800" dirty="0" err="1"/>
              <a:t>BedroomAbvGr_x</a:t>
            </a:r>
            <a:r>
              <a:rPr lang="en-US" sz="2800" dirty="0"/>
              <a:t>']*(1-new_df['</a:t>
            </a:r>
            <a:r>
              <a:rPr lang="en-US" sz="2800" dirty="0" err="1"/>
              <a:t>vac_rate</a:t>
            </a:r>
            <a:r>
              <a:rPr lang="en-US" sz="2800" dirty="0"/>
              <a:t>']))-</a:t>
            </a:r>
            <a:r>
              <a:rPr lang="en-US" sz="2800" dirty="0" err="1"/>
              <a:t>new_df</a:t>
            </a:r>
            <a:r>
              <a:rPr lang="en-US" sz="2800" dirty="0"/>
              <a:t>['preds']*</a:t>
            </a:r>
            <a:r>
              <a:rPr lang="en-US" sz="2800" dirty="0" err="1"/>
              <a:t>costs_per_year</a:t>
            </a:r>
            <a:endParaRPr lang="en-US" sz="2800" dirty="0"/>
          </a:p>
          <a:p>
            <a:r>
              <a:rPr lang="en-US" sz="2800" dirty="0" err="1"/>
              <a:t>new_df</a:t>
            </a:r>
            <a:r>
              <a:rPr lang="en-US" sz="2800" dirty="0"/>
              <a:t>['</a:t>
            </a:r>
            <a:r>
              <a:rPr lang="en-US" sz="2800" dirty="0" err="1"/>
              <a:t>cap_rate</a:t>
            </a:r>
            <a:r>
              <a:rPr lang="en-US" sz="2800" dirty="0"/>
              <a:t>']=</a:t>
            </a:r>
            <a:r>
              <a:rPr lang="en-US" sz="2800" dirty="0" err="1"/>
              <a:t>new_df</a:t>
            </a:r>
            <a:r>
              <a:rPr lang="en-US" sz="2800" dirty="0"/>
              <a:t>['</a:t>
            </a:r>
            <a:r>
              <a:rPr lang="en-US" sz="2800" dirty="0" err="1"/>
              <a:t>noi</a:t>
            </a:r>
            <a:r>
              <a:rPr lang="en-US" sz="2800" dirty="0"/>
              <a:t>']/</a:t>
            </a:r>
            <a:r>
              <a:rPr lang="en-US" sz="2800" dirty="0" err="1"/>
              <a:t>new_df</a:t>
            </a:r>
            <a:r>
              <a:rPr lang="en-US" sz="2800" dirty="0"/>
              <a:t>['preds’]</a:t>
            </a:r>
          </a:p>
          <a:p>
            <a:r>
              <a:rPr lang="en-US" sz="2800" dirty="0"/>
              <a:t>Condition, neighborhood, and other information is embedded in the predictions</a:t>
            </a:r>
          </a:p>
          <a:p>
            <a:r>
              <a:rPr lang="en-US" sz="2800" dirty="0"/>
              <a:t>More details and full code in the Appendix</a:t>
            </a:r>
          </a:p>
        </p:txBody>
      </p:sp>
    </p:spTree>
    <p:extLst>
      <p:ext uri="{BB962C8B-B14F-4D97-AF65-F5344CB8AC3E}">
        <p14:creationId xmlns:p14="http://schemas.microsoft.com/office/powerpoint/2010/main" val="1640791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FF1E8A-3E3F-4A67-97F8-32C8D4123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BBA9C7-5B8B-474E-9392-E742C78ED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2F3B2-AFE1-41E8-9E34-D2B02A658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8E2F28-54A2-432C-AAF7-7154C3D57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ardcover books">
            <a:extLst>
              <a:ext uri="{FF2B5EF4-FFF2-40B4-BE49-F238E27FC236}">
                <a16:creationId xmlns:a16="http://schemas.microsoft.com/office/drawing/2014/main" id="{C65C0EE5-C760-9528-3632-CAA3B4A120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12" b="78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45634"/>
            <a:ext cx="3702134" cy="3350668"/>
          </a:xfrm>
          <a:prstGeom prst="rect">
            <a:avLst/>
          </a:prstGeom>
          <a:solidFill>
            <a:schemeClr val="tx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A3E16-47E4-EE59-461C-AB1F7BDFD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065" y="2324906"/>
            <a:ext cx="3403426" cy="15886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211714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9E6AC4-2BE8-C32D-2178-4565AA0F4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Investment helper Web app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53DBF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E2303293-1BC3-DBFD-293D-414DBCB7A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Deployed at </a:t>
            </a:r>
            <a:r>
              <a:rPr lang="en-US" dirty="0">
                <a:solidFill>
                  <a:schemeClr val="bg1"/>
                </a:solidFill>
                <a:hlinkClick r:id="rId2"/>
              </a:rPr>
              <a:t>https://ames-app.herokuapp.com/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20% subsampled from the test set to reduce clutter</a:t>
            </a:r>
          </a:p>
          <a:p>
            <a:r>
              <a:rPr lang="en-US" dirty="0">
                <a:solidFill>
                  <a:schemeClr val="bg1"/>
                </a:solidFill>
              </a:rPr>
              <a:t>Predictions and locations stored in a data frame to reduce latency</a:t>
            </a:r>
          </a:p>
          <a:p>
            <a:r>
              <a:rPr lang="en-US" dirty="0">
                <a:solidFill>
                  <a:schemeClr val="bg1"/>
                </a:solidFill>
              </a:rPr>
              <a:t>Most lucrative real estate is often located closer to campus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20F10C-C82E-A2B3-0906-AB9998D0F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2936" y="1111641"/>
            <a:ext cx="4786990" cy="465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561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917C4-86C6-3F09-D766-795F89947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 rate calculation details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C02D91-20F9-11B8-61D1-F2FC03C54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3540" y="1911927"/>
            <a:ext cx="8524920" cy="393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05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542B8-5669-3C3B-5E67-2555AB62B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B98B1E-766C-1ABE-DD48-0FFE5CD8F8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6156" y="2181225"/>
            <a:ext cx="3739688" cy="36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21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B944C-9F42-7DB7-942D-1B6AFB94F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4FD8B2-A3AB-CE95-170C-EBB86C22B9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7616" y="2181225"/>
            <a:ext cx="3696768" cy="36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973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A9660-01F0-CA18-9F53-0A57A165F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CE131-210F-4FA4-9CCB-A7DB0293C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Consult with  real estate agents regarding refining the NOI and cap rate calculations</a:t>
            </a:r>
          </a:p>
          <a:p>
            <a:r>
              <a:rPr lang="en-US" dirty="0"/>
              <a:t>Perform a more detailed neighborhood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272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795EA-74A2-646B-D583-540D33B7B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BF9F0-48CD-E88E-EF87-31306D5A0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How to calculate NOI: </a:t>
            </a:r>
          </a:p>
          <a:p>
            <a:pPr lvl="1"/>
            <a:r>
              <a:rPr lang="en-US" u="sng" dirty="0">
                <a:solidFill>
                  <a:srgbClr val="82828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https://www.investopedia.com/terms/n/noi.asp</a:t>
            </a:r>
            <a:r>
              <a:rPr lang="en-US" u="sng" dirty="0"/>
              <a:t> </a:t>
            </a:r>
          </a:p>
          <a:p>
            <a:r>
              <a:rPr lang="en-US" u="sng" dirty="0">
                <a:solidFill>
                  <a:schemeClr val="tx1"/>
                </a:solidFill>
              </a:rPr>
              <a:t>How to calculate cap rate using NOI: </a:t>
            </a:r>
          </a:p>
          <a:p>
            <a:pPr lvl="1"/>
            <a:r>
              <a:rPr lang="en-US" dirty="0">
                <a:hlinkClick r:id="rId3"/>
              </a:rPr>
              <a:t>https://www.investopedia.com/terms/c/capitalizationrate.asp</a:t>
            </a:r>
            <a:endParaRPr lang="en-US" dirty="0"/>
          </a:p>
          <a:p>
            <a:r>
              <a:rPr lang="en-US" dirty="0"/>
              <a:t>Renting houses in Ames, Iowa (approximately $500/room):</a:t>
            </a:r>
          </a:p>
          <a:p>
            <a:pPr lvl="1"/>
            <a:r>
              <a:rPr lang="en-US" dirty="0">
                <a:hlinkClick r:id="rId4"/>
              </a:rPr>
              <a:t>https://www.zillow.com/ames-ia/rent-houses/</a:t>
            </a:r>
            <a:endParaRPr lang="en-US" dirty="0"/>
          </a:p>
          <a:p>
            <a:r>
              <a:rPr lang="en-US" dirty="0"/>
              <a:t>Proximity to campus and rent premium growth: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www.realpage.com</a:t>
            </a:r>
            <a:r>
              <a:rPr lang="en-US" dirty="0"/>
              <a:t>/analytics/top-performing-student-housing-trending-closer-campus/</a:t>
            </a:r>
          </a:p>
        </p:txBody>
      </p:sp>
    </p:spTree>
    <p:extLst>
      <p:ext uri="{BB962C8B-B14F-4D97-AF65-F5344CB8AC3E}">
        <p14:creationId xmlns:p14="http://schemas.microsoft.com/office/powerpoint/2010/main" val="1297874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795EA-74A2-646B-D583-540D33B7B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BF9F0-48CD-E88E-EF87-31306D5A0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Vacancy rate data: </a:t>
            </a:r>
          </a:p>
          <a:p>
            <a:pPr lvl="1"/>
            <a:r>
              <a:rPr lang="en-US" dirty="0">
                <a:solidFill>
                  <a:schemeClr val="tx1"/>
                </a:solidFill>
                <a:hlinkClick r:id="rId2"/>
              </a:rPr>
              <a:t>https://www.statista.com/statistics/913457/vacancy-rate-student-housing-units-usa/</a:t>
            </a:r>
            <a:r>
              <a:rPr lang="en-US" dirty="0">
                <a:solidFill>
                  <a:schemeClr val="tx1"/>
                </a:solidFill>
              </a:rPr>
              <a:t> and</a:t>
            </a:r>
          </a:p>
          <a:p>
            <a:pPr lvl="1"/>
            <a:r>
              <a:rPr lang="en-US" dirty="0">
                <a:solidFill>
                  <a:schemeClr val="tx1"/>
                </a:solidFill>
                <a:hlinkClick r:id="rId3"/>
              </a:rPr>
              <a:t>https://www.neighborhoodscout.com/ia/ames/real-estate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Insurance data: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https://</a:t>
            </a:r>
            <a:r>
              <a:rPr lang="en-US" dirty="0" err="1">
                <a:solidFill>
                  <a:schemeClr val="tx1"/>
                </a:solidFill>
              </a:rPr>
              <a:t>www.bankrate.com</a:t>
            </a:r>
            <a:r>
              <a:rPr lang="en-US" dirty="0">
                <a:solidFill>
                  <a:schemeClr val="tx1"/>
                </a:solidFill>
              </a:rPr>
              <a:t>/insurance/homeowners-insurance/</a:t>
            </a:r>
            <a:r>
              <a:rPr lang="en-US" dirty="0" err="1">
                <a:solidFill>
                  <a:schemeClr val="tx1"/>
                </a:solidFill>
              </a:rPr>
              <a:t>iowa</a:t>
            </a:r>
            <a:r>
              <a:rPr lang="en-US" dirty="0">
                <a:solidFill>
                  <a:schemeClr val="tx1"/>
                </a:solidFill>
              </a:rPr>
              <a:t>/ </a:t>
            </a:r>
          </a:p>
          <a:p>
            <a:r>
              <a:rPr lang="en-US" dirty="0"/>
              <a:t>Premium based on distance from campus estimated using https://</a:t>
            </a:r>
            <a:r>
              <a:rPr lang="en-US" dirty="0" err="1"/>
              <a:t>www.statista.com</a:t>
            </a:r>
            <a:r>
              <a:rPr lang="en-US" dirty="0"/>
              <a:t>/statistics/1281943/rent-of-student-housing-by-distance-from-campus/</a:t>
            </a:r>
          </a:p>
          <a:p>
            <a:pPr marL="324000" lvl="1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0568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F0026-DC9C-09F2-691D-4728A3075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F08CD-E43D-803B-AB7C-FF9DB7CCC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Preliminary visualizations and missing value imputation</a:t>
            </a:r>
          </a:p>
          <a:p>
            <a:r>
              <a:rPr lang="en-US" dirty="0"/>
              <a:t>Add location variables</a:t>
            </a:r>
          </a:p>
          <a:p>
            <a:r>
              <a:rPr lang="en-US" dirty="0"/>
              <a:t>Train a few tree-based models to discover key features found by these models </a:t>
            </a:r>
          </a:p>
          <a:p>
            <a:r>
              <a:rPr lang="en-US" dirty="0"/>
              <a:t>Attempt to use these features for linear regression, then train a regularized linear regression model (decide not to use it because of concerns regarding assumption violations)</a:t>
            </a:r>
          </a:p>
          <a:p>
            <a:r>
              <a:rPr lang="en-US" dirty="0"/>
              <a:t>Blend the tree-based models to make final  predictions (R^2=.932, much higher before duplicate removal)</a:t>
            </a:r>
          </a:p>
          <a:p>
            <a:r>
              <a:rPr lang="en-US" dirty="0"/>
              <a:t>Calculate cap rate based on real estate studies</a:t>
            </a:r>
          </a:p>
          <a:p>
            <a:r>
              <a:rPr lang="en-US" dirty="0"/>
              <a:t>Build and deploy an app to help real estate investors</a:t>
            </a:r>
          </a:p>
        </p:txBody>
      </p:sp>
    </p:spTree>
    <p:extLst>
      <p:ext uri="{BB962C8B-B14F-4D97-AF65-F5344CB8AC3E}">
        <p14:creationId xmlns:p14="http://schemas.microsoft.com/office/powerpoint/2010/main" val="3988887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DFA1-2290-5D99-760D-74CD82EAD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E360CBE-86FD-8FAB-11F5-F003F65817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1906" y="2181225"/>
            <a:ext cx="5388188" cy="36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30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5">
            <a:extLst>
              <a:ext uri="{FF2B5EF4-FFF2-40B4-BE49-F238E27FC236}">
                <a16:creationId xmlns:a16="http://schemas.microsoft.com/office/drawing/2014/main" id="{0E830057-F4EE-412A-8526-36BE1CE18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BAAEBA82-E2D4-4653-AEE3-E95B330DD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386509E-DAF8-4DA0-B09B-FA3FB341C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E11946-6976-4B44-971A-07BFBE954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5DD9E25-AB50-4F01-9CA6-96497CDE7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07788D3-E467-4E25-A5E9-FD41795BD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C2A91-06E4-82E7-B014-B1139CD41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3600">
              <a:solidFill>
                <a:srgbClr val="FFFFFF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12301D8-0106-4E04-A846-C29A66593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A63EA47-709F-DB22-4A9E-FD8222A94A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6057808"/>
              </p:ext>
            </p:extLst>
          </p:nvPr>
        </p:nvGraphicFramePr>
        <p:xfrm>
          <a:off x="931166" y="1374584"/>
          <a:ext cx="6518801" cy="4996576"/>
        </p:xfrm>
        <a:graphic>
          <a:graphicData uri="http://schemas.openxmlformats.org/drawingml/2006/table">
            <a:tbl>
              <a:tblPr firstRow="1" bandRow="1">
                <a:solidFill>
                  <a:srgbClr val="F2F2F2">
                    <a:alpha val="45098"/>
                  </a:srgbClr>
                </a:solidFill>
                <a:tableStyleId>{5C22544A-7EE6-4342-B048-85BDC9FD1C3A}</a:tableStyleId>
              </a:tblPr>
              <a:tblGrid>
                <a:gridCol w="2424783">
                  <a:extLst>
                    <a:ext uri="{9D8B030D-6E8A-4147-A177-3AD203B41FA5}">
                      <a16:colId xmlns:a16="http://schemas.microsoft.com/office/drawing/2014/main" val="4215219135"/>
                    </a:ext>
                  </a:extLst>
                </a:gridCol>
                <a:gridCol w="2072776">
                  <a:extLst>
                    <a:ext uri="{9D8B030D-6E8A-4147-A177-3AD203B41FA5}">
                      <a16:colId xmlns:a16="http://schemas.microsoft.com/office/drawing/2014/main" val="3785005588"/>
                    </a:ext>
                  </a:extLst>
                </a:gridCol>
                <a:gridCol w="2021242">
                  <a:extLst>
                    <a:ext uri="{9D8B030D-6E8A-4147-A177-3AD203B41FA5}">
                      <a16:colId xmlns:a16="http://schemas.microsoft.com/office/drawing/2014/main" val="460557706"/>
                    </a:ext>
                  </a:extLst>
                </a:gridCol>
              </a:tblGrid>
              <a:tr h="197406">
                <a:tc>
                  <a:txBody>
                    <a:bodyPr/>
                    <a:lstStyle/>
                    <a:p>
                      <a:r>
                        <a:rPr lang="en-US" sz="800" b="0" cap="none" spc="0" dirty="0">
                          <a:solidFill>
                            <a:schemeClr val="bg1"/>
                          </a:solidFill>
                        </a:rPr>
                        <a:t>RFs (R2: .907 on Test Set)</a:t>
                      </a:r>
                    </a:p>
                  </a:txBody>
                  <a:tcPr marL="19152" marR="19152" marT="50312" marB="957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cap="none" spc="0" dirty="0" err="1">
                          <a:solidFill>
                            <a:schemeClr val="bg1"/>
                          </a:solidFill>
                        </a:rPr>
                        <a:t>XGBoost</a:t>
                      </a:r>
                      <a:r>
                        <a:rPr lang="en-US" sz="800" b="0" cap="none" spc="0" dirty="0">
                          <a:solidFill>
                            <a:schemeClr val="bg1"/>
                          </a:solidFill>
                        </a:rPr>
                        <a:t> (R2: 0.93174/.95(</a:t>
                      </a:r>
                      <a:r>
                        <a:rPr lang="en-US" sz="800" b="0" cap="none" spc="0" dirty="0" err="1">
                          <a:solidFill>
                            <a:schemeClr val="bg1"/>
                          </a:solidFill>
                        </a:rPr>
                        <a:t>dupl</a:t>
                      </a:r>
                      <a:r>
                        <a:rPr lang="en-US" sz="800" b="0" cap="none" spc="0" dirty="0">
                          <a:solidFill>
                            <a:schemeClr val="bg1"/>
                          </a:solidFill>
                        </a:rPr>
                        <a:t>) on Test Set)</a:t>
                      </a:r>
                    </a:p>
                  </a:txBody>
                  <a:tcPr marL="19152" marR="19152" marT="50312" marB="957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b="0" cap="none" spc="0" dirty="0" err="1">
                          <a:solidFill>
                            <a:schemeClr val="bg1"/>
                          </a:solidFill>
                        </a:rPr>
                        <a:t>CatBoost</a:t>
                      </a:r>
                      <a:r>
                        <a:rPr lang="en-US" sz="800" b="0" cap="none" spc="0" dirty="0">
                          <a:solidFill>
                            <a:schemeClr val="bg1"/>
                          </a:solidFill>
                        </a:rPr>
                        <a:t> (R2:</a:t>
                      </a:r>
                      <a:r>
                        <a:rPr lang="en-US" sz="800" dirty="0"/>
                        <a:t>0.92275 (no </a:t>
                      </a:r>
                      <a:r>
                        <a:rPr lang="en-US" sz="800" dirty="0" err="1"/>
                        <a:t>dupl</a:t>
                      </a:r>
                      <a:r>
                        <a:rPr lang="en-US" sz="800" dirty="0"/>
                        <a:t>)</a:t>
                      </a:r>
                      <a:r>
                        <a:rPr lang="en-US" sz="800" b="0" cap="none" spc="0" dirty="0">
                          <a:solidFill>
                            <a:schemeClr val="bg1"/>
                          </a:solidFill>
                        </a:rPr>
                        <a:t>/ 0.95 (</a:t>
                      </a:r>
                      <a:r>
                        <a:rPr lang="en-US" sz="800" b="0" cap="none" spc="0" dirty="0" err="1">
                          <a:solidFill>
                            <a:schemeClr val="bg1"/>
                          </a:solidFill>
                        </a:rPr>
                        <a:t>dupl</a:t>
                      </a:r>
                      <a:r>
                        <a:rPr lang="en-US" sz="800" b="0" cap="none" spc="0" dirty="0">
                          <a:solidFill>
                            <a:schemeClr val="bg1"/>
                          </a:solidFill>
                        </a:rPr>
                        <a:t>) on Test Set)</a:t>
                      </a:r>
                    </a:p>
                  </a:txBody>
                  <a:tcPr marL="19152" marR="19152" marT="50312" marB="957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87787"/>
                  </a:ext>
                </a:extLst>
              </a:tr>
              <a:tr h="120166">
                <a:tc>
                  <a:txBody>
                    <a:bodyPr/>
                    <a:lstStyle/>
                    <a:p>
                      <a:r>
                        <a:rPr lang="en-US" sz="800" dirty="0" err="1"/>
                        <a:t>OverallQual</a:t>
                      </a:r>
                      <a:r>
                        <a:rPr lang="en-US" sz="800" dirty="0"/>
                        <a:t> 0.555752 </a:t>
                      </a:r>
                    </a:p>
                    <a:p>
                      <a:r>
                        <a:rPr lang="en-US" sz="800" dirty="0" err="1"/>
                        <a:t>GrLivArea</a:t>
                      </a:r>
                      <a:r>
                        <a:rPr lang="en-US" sz="800" dirty="0"/>
                        <a:t> 0.138248 </a:t>
                      </a:r>
                    </a:p>
                    <a:p>
                      <a:r>
                        <a:rPr lang="en-US" sz="800" dirty="0"/>
                        <a:t>1stFlrSF 0.051820 </a:t>
                      </a:r>
                    </a:p>
                    <a:p>
                      <a:r>
                        <a:rPr lang="en-US" sz="800" dirty="0" err="1"/>
                        <a:t>TotalBsmtSF</a:t>
                      </a:r>
                      <a:r>
                        <a:rPr lang="en-US" sz="800" dirty="0"/>
                        <a:t> 0.030623 </a:t>
                      </a:r>
                    </a:p>
                    <a:p>
                      <a:r>
                        <a:rPr lang="en-US" sz="800" dirty="0" err="1"/>
                        <a:t>GarageArea</a:t>
                      </a:r>
                      <a:r>
                        <a:rPr lang="en-US" sz="800" dirty="0"/>
                        <a:t> 0.028397 </a:t>
                      </a:r>
                    </a:p>
                    <a:p>
                      <a:r>
                        <a:rPr lang="en-US" sz="800" dirty="0"/>
                        <a:t>BsmtFinSF1 0.024851 </a:t>
                      </a:r>
                    </a:p>
                    <a:p>
                      <a:r>
                        <a:rPr lang="en-US" sz="800" dirty="0" err="1"/>
                        <a:t>LotArea</a:t>
                      </a:r>
                      <a:r>
                        <a:rPr lang="en-US" sz="800" dirty="0"/>
                        <a:t> 0.011924 </a:t>
                      </a:r>
                    </a:p>
                    <a:p>
                      <a:r>
                        <a:rPr lang="en-US" sz="800" dirty="0"/>
                        <a:t>2ndFlrSF 0.011556 </a:t>
                      </a:r>
                    </a:p>
                    <a:p>
                      <a:r>
                        <a:rPr lang="en-US" sz="800" dirty="0" err="1"/>
                        <a:t>FullBath</a:t>
                      </a:r>
                      <a:r>
                        <a:rPr lang="en-US" sz="800" dirty="0"/>
                        <a:t> 0.011551 </a:t>
                      </a:r>
                    </a:p>
                    <a:p>
                      <a:r>
                        <a:rPr lang="en-US" sz="800" dirty="0" err="1"/>
                        <a:t>GarageCars</a:t>
                      </a:r>
                      <a:r>
                        <a:rPr lang="en-US" sz="800" dirty="0"/>
                        <a:t> 0.009987 </a:t>
                      </a:r>
                    </a:p>
                    <a:p>
                      <a:r>
                        <a:rPr lang="en-US" sz="800" dirty="0" err="1"/>
                        <a:t>YearBuilt</a:t>
                      </a:r>
                      <a:r>
                        <a:rPr lang="en-US" sz="800" dirty="0"/>
                        <a:t> 0.008160 </a:t>
                      </a:r>
                    </a:p>
                    <a:p>
                      <a:r>
                        <a:rPr lang="en-US" sz="800" dirty="0" err="1"/>
                        <a:t>MasVnrArea</a:t>
                      </a:r>
                      <a:r>
                        <a:rPr lang="en-US" sz="800" dirty="0"/>
                        <a:t> 0.006633 </a:t>
                      </a:r>
                    </a:p>
                    <a:p>
                      <a:r>
                        <a:rPr lang="en-US" sz="800" dirty="0" err="1"/>
                        <a:t>YearRemodAdd</a:t>
                      </a:r>
                      <a:r>
                        <a:rPr lang="en-US" sz="800" dirty="0"/>
                        <a:t> 0.006391 </a:t>
                      </a:r>
                    </a:p>
                    <a:p>
                      <a:r>
                        <a:rPr lang="en-US" sz="800" dirty="0"/>
                        <a:t>lats 0.005636 </a:t>
                      </a:r>
                    </a:p>
                    <a:p>
                      <a:r>
                        <a:rPr lang="en-US" sz="800" dirty="0" err="1"/>
                        <a:t>LotFrontage</a:t>
                      </a:r>
                      <a:r>
                        <a:rPr lang="en-US" sz="800" dirty="0"/>
                        <a:t> 0.005449 </a:t>
                      </a:r>
                    </a:p>
                    <a:p>
                      <a:r>
                        <a:rPr lang="en-US" sz="800" dirty="0" err="1"/>
                        <a:t>KitchenQual</a:t>
                      </a:r>
                      <a:r>
                        <a:rPr lang="en-US" sz="800" dirty="0"/>
                        <a:t> 0.005060 </a:t>
                      </a:r>
                    </a:p>
                    <a:p>
                      <a:r>
                        <a:rPr lang="en-US" sz="800" dirty="0"/>
                        <a:t>longs 0.005030 </a:t>
                      </a:r>
                    </a:p>
                    <a:p>
                      <a:r>
                        <a:rPr lang="en-US" sz="800" dirty="0" err="1"/>
                        <a:t>OverallCond</a:t>
                      </a:r>
                      <a:r>
                        <a:rPr lang="en-US" sz="800" dirty="0"/>
                        <a:t> 0.004534 </a:t>
                      </a:r>
                      <a:r>
                        <a:rPr lang="en-US" sz="800" dirty="0" err="1"/>
                        <a:t>BsmtUnfSF</a:t>
                      </a:r>
                      <a:r>
                        <a:rPr lang="en-US" sz="800" dirty="0"/>
                        <a:t> 0.004444 </a:t>
                      </a:r>
                      <a:r>
                        <a:rPr lang="en-US" sz="800" dirty="0" err="1"/>
                        <a:t>GarageFinish</a:t>
                      </a:r>
                      <a:r>
                        <a:rPr lang="en-US" sz="800" dirty="0"/>
                        <a:t> 0.004428 </a:t>
                      </a:r>
                      <a:r>
                        <a:rPr lang="en-US" sz="800" dirty="0" err="1"/>
                        <a:t>OpenPorchSF</a:t>
                      </a:r>
                      <a:r>
                        <a:rPr lang="en-US" sz="800" dirty="0"/>
                        <a:t> 0.004421 </a:t>
                      </a:r>
                      <a:r>
                        <a:rPr lang="en-US" sz="800" dirty="0" err="1"/>
                        <a:t>BsmtQual</a:t>
                      </a:r>
                      <a:r>
                        <a:rPr lang="en-US" sz="800" dirty="0"/>
                        <a:t> 0.003991 </a:t>
                      </a:r>
                      <a:r>
                        <a:rPr lang="en-US" sz="800" dirty="0" err="1"/>
                        <a:t>GarageYrBlt</a:t>
                      </a:r>
                      <a:r>
                        <a:rPr lang="en-US" sz="800" dirty="0"/>
                        <a:t> 0.003732 </a:t>
                      </a:r>
                      <a:r>
                        <a:rPr lang="en-US" sz="800" dirty="0" err="1"/>
                        <a:t>WoodDeckSF</a:t>
                      </a:r>
                      <a:r>
                        <a:rPr lang="en-US" sz="800" dirty="0"/>
                        <a:t> 0.003598 Neighborhood 0.003595 </a:t>
                      </a:r>
                      <a:r>
                        <a:rPr lang="en-US" sz="800" dirty="0" err="1"/>
                        <a:t>MSZoning</a:t>
                      </a:r>
                      <a:r>
                        <a:rPr lang="en-US" sz="800" dirty="0"/>
                        <a:t> 0.003421 Fireplaces 0.003395 </a:t>
                      </a:r>
                      <a:r>
                        <a:rPr lang="en-US" sz="800" dirty="0" err="1"/>
                        <a:t>MoSold</a:t>
                      </a:r>
                      <a:r>
                        <a:rPr lang="en-US" sz="800" dirty="0"/>
                        <a:t> 0.003094 </a:t>
                      </a:r>
                      <a:r>
                        <a:rPr lang="en-US" sz="800" dirty="0" err="1"/>
                        <a:t>GarageType</a:t>
                      </a:r>
                      <a:r>
                        <a:rPr lang="en-US" sz="800" dirty="0"/>
                        <a:t> 0.002800 </a:t>
                      </a:r>
                      <a:r>
                        <a:rPr lang="en-US" sz="800" dirty="0" err="1"/>
                        <a:t>TotRmsAbvGrd</a:t>
                      </a:r>
                      <a:r>
                        <a:rPr lang="en-US" sz="800" dirty="0"/>
                        <a:t> 0.002783 </a:t>
                      </a:r>
                      <a:r>
                        <a:rPr lang="en-US" sz="800" dirty="0" err="1"/>
                        <a:t>FireplaceQu</a:t>
                      </a:r>
                      <a:r>
                        <a:rPr lang="en-US" sz="800" dirty="0"/>
                        <a:t> 0.002555 </a:t>
                      </a:r>
                      <a:r>
                        <a:rPr lang="en-US" sz="800" dirty="0" err="1"/>
                        <a:t>ExterQual</a:t>
                      </a:r>
                      <a:r>
                        <a:rPr lang="en-US" sz="800" dirty="0"/>
                        <a:t> 0.002511 </a:t>
                      </a:r>
                      <a:r>
                        <a:rPr lang="en-US" sz="800" dirty="0" err="1"/>
                        <a:t>BsmtFullBath</a:t>
                      </a:r>
                      <a:r>
                        <a:rPr lang="en-US" sz="800" dirty="0"/>
                        <a:t> 0.002301 </a:t>
                      </a:r>
                      <a:r>
                        <a:rPr lang="en-US" sz="800" dirty="0" err="1"/>
                        <a:t>ScreenPorch</a:t>
                      </a:r>
                      <a:r>
                        <a:rPr lang="en-US" sz="800" dirty="0"/>
                        <a:t> 0.002116 BsmtFinType1 0.001919 </a:t>
                      </a:r>
                      <a:r>
                        <a:rPr lang="en-US" sz="800" dirty="0" err="1"/>
                        <a:t>HeatingQC</a:t>
                      </a:r>
                      <a:r>
                        <a:rPr lang="en-US" sz="800" dirty="0"/>
                        <a:t> 0.001669 </a:t>
                      </a:r>
                      <a:r>
                        <a:rPr lang="en-US" sz="800" dirty="0" err="1"/>
                        <a:t>YrSold</a:t>
                      </a:r>
                      <a:r>
                        <a:rPr lang="en-US" sz="800" dirty="0"/>
                        <a:t> 0.001313 </a:t>
                      </a:r>
                      <a:r>
                        <a:rPr lang="en-US" sz="800" dirty="0" err="1"/>
                        <a:t>MSSubClass</a:t>
                      </a:r>
                      <a:r>
                        <a:rPr lang="en-US" sz="800" dirty="0"/>
                        <a:t> 0.001256 </a:t>
                      </a:r>
                      <a:r>
                        <a:rPr lang="en-US" sz="800" dirty="0" err="1"/>
                        <a:t>CentralAir</a:t>
                      </a:r>
                      <a:r>
                        <a:rPr lang="en-US" sz="800" dirty="0"/>
                        <a:t> 0.001201 Exterior1st 0.001199</a:t>
                      </a:r>
                      <a:endParaRPr lang="en-US" sz="7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9152" marR="19152" marT="50312" marB="957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OverallQual</a:t>
                      </a:r>
                      <a:r>
                        <a:rPr lang="en-US" sz="800" dirty="0"/>
                        <a:t> 0.227648 </a:t>
                      </a:r>
                    </a:p>
                    <a:p>
                      <a:r>
                        <a:rPr lang="en-US" sz="800" dirty="0" err="1"/>
                        <a:t>ExterQual</a:t>
                      </a:r>
                      <a:r>
                        <a:rPr lang="en-US" sz="800" dirty="0"/>
                        <a:t> 0.200002 </a:t>
                      </a:r>
                    </a:p>
                    <a:p>
                      <a:r>
                        <a:rPr lang="en-US" sz="800" dirty="0" err="1"/>
                        <a:t>GarageCars</a:t>
                      </a:r>
                      <a:r>
                        <a:rPr lang="en-US" sz="800" dirty="0"/>
                        <a:t> 0.161469 </a:t>
                      </a:r>
                    </a:p>
                    <a:p>
                      <a:r>
                        <a:rPr lang="en-US" sz="800" dirty="0" err="1"/>
                        <a:t>KitchenQual</a:t>
                      </a:r>
                      <a:r>
                        <a:rPr lang="en-US" sz="800" dirty="0"/>
                        <a:t> 0.053119 </a:t>
                      </a:r>
                    </a:p>
                    <a:p>
                      <a:r>
                        <a:rPr lang="en-US" sz="800" dirty="0" err="1"/>
                        <a:t>BsmtQual</a:t>
                      </a:r>
                      <a:r>
                        <a:rPr lang="en-US" sz="800" dirty="0"/>
                        <a:t> 0.040191 </a:t>
                      </a:r>
                    </a:p>
                    <a:p>
                      <a:r>
                        <a:rPr lang="en-US" sz="800" dirty="0" err="1"/>
                        <a:t>GrLivArea</a:t>
                      </a:r>
                      <a:r>
                        <a:rPr lang="en-US" sz="800" dirty="0"/>
                        <a:t> 0.029050 </a:t>
                      </a:r>
                    </a:p>
                    <a:p>
                      <a:r>
                        <a:rPr lang="en-US" sz="800" dirty="0"/>
                        <a:t>Fireplaces 0.024213</a:t>
                      </a:r>
                    </a:p>
                    <a:p>
                      <a:r>
                        <a:rPr lang="en-US" sz="800" dirty="0"/>
                        <a:t> </a:t>
                      </a:r>
                      <a:r>
                        <a:rPr lang="en-US" sz="800" dirty="0" err="1"/>
                        <a:t>YearBuilt</a:t>
                      </a:r>
                      <a:r>
                        <a:rPr lang="en-US" sz="800" dirty="0"/>
                        <a:t> 0.022945 </a:t>
                      </a:r>
                    </a:p>
                    <a:p>
                      <a:r>
                        <a:rPr lang="en-US" sz="800" dirty="0" err="1"/>
                        <a:t>CentralAir</a:t>
                      </a:r>
                      <a:r>
                        <a:rPr lang="en-US" sz="800" dirty="0"/>
                        <a:t> 0.015570 </a:t>
                      </a:r>
                    </a:p>
                    <a:p>
                      <a:r>
                        <a:rPr lang="en-US" sz="800" dirty="0" err="1"/>
                        <a:t>FullBath</a:t>
                      </a:r>
                      <a:r>
                        <a:rPr lang="en-US" sz="800" dirty="0"/>
                        <a:t> 0.015364 </a:t>
                      </a:r>
                    </a:p>
                    <a:p>
                      <a:r>
                        <a:rPr lang="en-US" sz="800" dirty="0" err="1"/>
                        <a:t>GarageArea</a:t>
                      </a:r>
                      <a:r>
                        <a:rPr lang="en-US" sz="800" dirty="0"/>
                        <a:t> 0.013840 </a:t>
                      </a:r>
                    </a:p>
                    <a:p>
                      <a:r>
                        <a:rPr lang="en-US" sz="800" dirty="0" err="1"/>
                        <a:t>GarageFinish</a:t>
                      </a:r>
                      <a:r>
                        <a:rPr lang="en-US" sz="800" dirty="0"/>
                        <a:t> 0.013713 </a:t>
                      </a:r>
                    </a:p>
                    <a:p>
                      <a:r>
                        <a:rPr lang="en-US" sz="800" dirty="0"/>
                        <a:t>1stFlrSF 0.013117 </a:t>
                      </a:r>
                      <a:r>
                        <a:rPr lang="en-US" sz="800" dirty="0" err="1"/>
                        <a:t>TotalBsmtSF</a:t>
                      </a:r>
                      <a:r>
                        <a:rPr lang="en-US" sz="800" dirty="0"/>
                        <a:t> 0.012377 </a:t>
                      </a:r>
                      <a:r>
                        <a:rPr lang="en-US" sz="800" dirty="0" err="1"/>
                        <a:t>GarageType</a:t>
                      </a:r>
                      <a:r>
                        <a:rPr lang="en-US" sz="800" dirty="0"/>
                        <a:t> 0.012039 </a:t>
                      </a:r>
                      <a:r>
                        <a:rPr lang="en-US" sz="800" dirty="0" err="1"/>
                        <a:t>MissingLoc</a:t>
                      </a:r>
                      <a:r>
                        <a:rPr lang="en-US" sz="800" dirty="0"/>
                        <a:t> 0.010694 BsmtFinSF1 0.009349 </a:t>
                      </a:r>
                      <a:r>
                        <a:rPr lang="en-US" sz="800" dirty="0" err="1"/>
                        <a:t>MSZoning</a:t>
                      </a:r>
                      <a:r>
                        <a:rPr lang="en-US" sz="800" dirty="0"/>
                        <a:t> 0.007960 </a:t>
                      </a:r>
                      <a:r>
                        <a:rPr lang="en-US" sz="800" dirty="0" err="1"/>
                        <a:t>OverallCond</a:t>
                      </a:r>
                      <a:r>
                        <a:rPr lang="en-US" sz="800" dirty="0"/>
                        <a:t> 0.007506 2ndFlrSF 0.006749 </a:t>
                      </a:r>
                      <a:r>
                        <a:rPr lang="en-US" sz="800" dirty="0" err="1"/>
                        <a:t>YearRemodAdd</a:t>
                      </a:r>
                      <a:r>
                        <a:rPr lang="en-US" sz="800" dirty="0"/>
                        <a:t> 0.005971 </a:t>
                      </a:r>
                      <a:r>
                        <a:rPr lang="en-US" sz="800" dirty="0" err="1"/>
                        <a:t>PavedDrive</a:t>
                      </a:r>
                      <a:r>
                        <a:rPr lang="en-US" sz="800" dirty="0"/>
                        <a:t> 0.005873 </a:t>
                      </a:r>
                      <a:r>
                        <a:rPr lang="en-US" sz="800" dirty="0" err="1"/>
                        <a:t>FireplaceQu</a:t>
                      </a:r>
                      <a:r>
                        <a:rPr lang="en-US" sz="800" dirty="0"/>
                        <a:t> 0.005541 Condition2 0.005395 </a:t>
                      </a:r>
                      <a:r>
                        <a:rPr lang="en-US" sz="800" dirty="0" err="1"/>
                        <a:t>MasVnrArea</a:t>
                      </a:r>
                      <a:r>
                        <a:rPr lang="en-US" sz="800" dirty="0"/>
                        <a:t> 0.004357 </a:t>
                      </a:r>
                      <a:r>
                        <a:rPr lang="en-US" sz="800" dirty="0" err="1"/>
                        <a:t>SaleCondition</a:t>
                      </a:r>
                      <a:r>
                        <a:rPr lang="en-US" sz="800" dirty="0"/>
                        <a:t> 0.003938 </a:t>
                      </a:r>
                      <a:r>
                        <a:rPr lang="en-US" sz="800" dirty="0" err="1"/>
                        <a:t>BsmtFullBath</a:t>
                      </a:r>
                      <a:r>
                        <a:rPr lang="en-US" sz="800" dirty="0"/>
                        <a:t> 0.003911 </a:t>
                      </a:r>
                      <a:r>
                        <a:rPr lang="en-US" sz="800" dirty="0" err="1"/>
                        <a:t>LotArea</a:t>
                      </a:r>
                      <a:r>
                        <a:rPr lang="en-US" sz="800" dirty="0"/>
                        <a:t> 0.003658 </a:t>
                      </a:r>
                      <a:r>
                        <a:rPr lang="en-US" sz="800" dirty="0" err="1"/>
                        <a:t>HalfBath</a:t>
                      </a:r>
                      <a:r>
                        <a:rPr lang="en-US" sz="800" dirty="0"/>
                        <a:t> 0.003644 BsmtFinType1 0.003463 </a:t>
                      </a:r>
                      <a:r>
                        <a:rPr lang="en-US" sz="800" dirty="0" err="1"/>
                        <a:t>ScreenPorch</a:t>
                      </a:r>
                      <a:r>
                        <a:rPr lang="en-US" sz="800" dirty="0"/>
                        <a:t> 0.003071 </a:t>
                      </a:r>
                      <a:r>
                        <a:rPr lang="en-US" sz="800" dirty="0" err="1"/>
                        <a:t>LandContour</a:t>
                      </a:r>
                      <a:r>
                        <a:rPr lang="en-US" sz="800" dirty="0"/>
                        <a:t> 0.003058 Neighborhood 0.002877 </a:t>
                      </a:r>
                      <a:r>
                        <a:rPr lang="en-US" sz="800" dirty="0" err="1"/>
                        <a:t>BsmtExposure</a:t>
                      </a:r>
                      <a:r>
                        <a:rPr lang="en-US" sz="800" dirty="0"/>
                        <a:t> 0.002653 </a:t>
                      </a:r>
                      <a:r>
                        <a:rPr lang="en-US" sz="800" dirty="0" err="1"/>
                        <a:t>HeatingQC</a:t>
                      </a:r>
                      <a:r>
                        <a:rPr lang="en-US" sz="800" dirty="0"/>
                        <a:t> 0.002649 </a:t>
                      </a:r>
                      <a:r>
                        <a:rPr lang="en-US" sz="800" dirty="0" err="1"/>
                        <a:t>BedroomAbvGr</a:t>
                      </a:r>
                      <a:r>
                        <a:rPr lang="en-US" sz="800" dirty="0"/>
                        <a:t> 0.002311 Functional 0.002297 </a:t>
                      </a:r>
                      <a:r>
                        <a:rPr lang="en-US" sz="800" dirty="0" err="1"/>
                        <a:t>RoofMatl</a:t>
                      </a:r>
                      <a:r>
                        <a:rPr lang="en-US" sz="800" dirty="0"/>
                        <a:t> 0.002271 </a:t>
                      </a:r>
                      <a:r>
                        <a:rPr lang="en-US" sz="800" dirty="0" err="1"/>
                        <a:t>KitchenAbvGr</a:t>
                      </a:r>
                      <a:r>
                        <a:rPr lang="en-US" sz="800" dirty="0"/>
                        <a:t> 0.002001 </a:t>
                      </a:r>
                      <a:r>
                        <a:rPr lang="en-US" sz="800" dirty="0" err="1"/>
                        <a:t>GarageYrBlt</a:t>
                      </a:r>
                      <a:r>
                        <a:rPr lang="en-US" sz="800" dirty="0"/>
                        <a:t> 0.001883 Condition1 0.001717 </a:t>
                      </a:r>
                      <a:r>
                        <a:rPr lang="en-US" sz="800" dirty="0" err="1"/>
                        <a:t>WoodDeckSF</a:t>
                      </a:r>
                      <a:r>
                        <a:rPr lang="en-US" sz="800" dirty="0"/>
                        <a:t> 0.001531</a:t>
                      </a:r>
                      <a:endParaRPr lang="en-US" sz="7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9152" marR="19152" marT="50312" marB="957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err="1"/>
                        <a:t>OverallQual</a:t>
                      </a:r>
                      <a:r>
                        <a:rPr lang="en-US" sz="800" dirty="0"/>
                        <a:t> 18.754183 </a:t>
                      </a:r>
                    </a:p>
                    <a:p>
                      <a:r>
                        <a:rPr lang="en-US" sz="800" dirty="0" err="1"/>
                        <a:t>GrLivArea</a:t>
                      </a:r>
                      <a:r>
                        <a:rPr lang="en-US" sz="800" dirty="0"/>
                        <a:t> 15.497276 </a:t>
                      </a:r>
                    </a:p>
                    <a:p>
                      <a:r>
                        <a:rPr lang="en-US" sz="800" dirty="0"/>
                        <a:t>1stFlrSF 5.126514 </a:t>
                      </a:r>
                    </a:p>
                    <a:p>
                      <a:r>
                        <a:rPr lang="en-US" sz="800" dirty="0" err="1"/>
                        <a:t>TotalBsmtSF</a:t>
                      </a:r>
                      <a:r>
                        <a:rPr lang="en-US" sz="800" dirty="0"/>
                        <a:t> 4.201394 </a:t>
                      </a:r>
                    </a:p>
                    <a:p>
                      <a:r>
                        <a:rPr lang="en-US" sz="800" dirty="0"/>
                        <a:t>BsmtFinSF1 4.047372 </a:t>
                      </a:r>
                    </a:p>
                    <a:p>
                      <a:r>
                        <a:rPr lang="en-US" sz="800" dirty="0" err="1"/>
                        <a:t>KitchenQual</a:t>
                      </a:r>
                      <a:r>
                        <a:rPr lang="en-US" sz="800" dirty="0"/>
                        <a:t> 3.025626 </a:t>
                      </a:r>
                    </a:p>
                    <a:p>
                      <a:r>
                        <a:rPr lang="en-US" sz="800" dirty="0"/>
                        <a:t>Fireplaces 2.791535 </a:t>
                      </a:r>
                    </a:p>
                    <a:p>
                      <a:r>
                        <a:rPr lang="en-US" sz="800" dirty="0" err="1"/>
                        <a:t>LotArea</a:t>
                      </a:r>
                      <a:r>
                        <a:rPr lang="en-US" sz="800" dirty="0"/>
                        <a:t> 2.785231 </a:t>
                      </a:r>
                    </a:p>
                    <a:p>
                      <a:r>
                        <a:rPr lang="en-US" sz="800" dirty="0" err="1"/>
                        <a:t>GarageArea</a:t>
                      </a:r>
                      <a:r>
                        <a:rPr lang="en-US" sz="800" dirty="0"/>
                        <a:t> 2.626287 </a:t>
                      </a:r>
                    </a:p>
                    <a:p>
                      <a:r>
                        <a:rPr lang="en-US" sz="800" dirty="0"/>
                        <a:t>2ndFlrSF 2.542275 </a:t>
                      </a:r>
                    </a:p>
                    <a:p>
                      <a:r>
                        <a:rPr lang="en-US" sz="800" dirty="0" err="1"/>
                        <a:t>YearBuilt</a:t>
                      </a:r>
                      <a:r>
                        <a:rPr lang="en-US" sz="800" dirty="0"/>
                        <a:t> 2.440147 </a:t>
                      </a:r>
                    </a:p>
                    <a:p>
                      <a:r>
                        <a:rPr lang="en-US" sz="800" dirty="0" err="1"/>
                        <a:t>GarageCars</a:t>
                      </a:r>
                      <a:r>
                        <a:rPr lang="en-US" sz="800" dirty="0"/>
                        <a:t> 2.183048 </a:t>
                      </a:r>
                    </a:p>
                    <a:p>
                      <a:r>
                        <a:rPr lang="en-US" sz="800" dirty="0" err="1"/>
                        <a:t>YearRemodAdd</a:t>
                      </a:r>
                      <a:r>
                        <a:rPr lang="en-US" sz="800" dirty="0"/>
                        <a:t> 2.048334 </a:t>
                      </a:r>
                    </a:p>
                    <a:p>
                      <a:r>
                        <a:rPr lang="en-US" sz="800" dirty="0" err="1"/>
                        <a:t>OverallCond</a:t>
                      </a:r>
                      <a:r>
                        <a:rPr lang="en-US" sz="800" dirty="0"/>
                        <a:t> 1.775863</a:t>
                      </a:r>
                    </a:p>
                    <a:p>
                      <a:r>
                        <a:rPr lang="en-US" sz="800" dirty="0"/>
                        <a:t> </a:t>
                      </a:r>
                      <a:r>
                        <a:rPr lang="en-US" sz="800" dirty="0" err="1"/>
                        <a:t>BsmtQual</a:t>
                      </a:r>
                      <a:r>
                        <a:rPr lang="en-US" sz="800" dirty="0"/>
                        <a:t> 1.716422 </a:t>
                      </a:r>
                    </a:p>
                    <a:p>
                      <a:r>
                        <a:rPr lang="en-US" sz="800" dirty="0" err="1"/>
                        <a:t>ExterQual</a:t>
                      </a:r>
                      <a:r>
                        <a:rPr lang="en-US" sz="800" dirty="0"/>
                        <a:t> 1.515279 </a:t>
                      </a:r>
                      <a:r>
                        <a:rPr lang="en-US" sz="800" dirty="0" err="1"/>
                        <a:t>GarageType</a:t>
                      </a:r>
                      <a:r>
                        <a:rPr lang="en-US" sz="800" dirty="0"/>
                        <a:t> 1.418953 </a:t>
                      </a:r>
                      <a:r>
                        <a:rPr lang="en-US" sz="800" dirty="0" err="1"/>
                        <a:t>FullBath</a:t>
                      </a:r>
                      <a:r>
                        <a:rPr lang="en-US" sz="800" dirty="0"/>
                        <a:t> 1.385398 </a:t>
                      </a:r>
                      <a:r>
                        <a:rPr lang="en-US" sz="800" dirty="0" err="1"/>
                        <a:t>GarageYrBlt</a:t>
                      </a:r>
                      <a:r>
                        <a:rPr lang="en-US" sz="800" dirty="0"/>
                        <a:t> 1.384613 </a:t>
                      </a:r>
                      <a:r>
                        <a:rPr lang="en-US" sz="800" dirty="0" err="1"/>
                        <a:t>HalfBath</a:t>
                      </a:r>
                      <a:r>
                        <a:rPr lang="en-US" sz="800" dirty="0"/>
                        <a:t> 1.312559 </a:t>
                      </a:r>
                      <a:r>
                        <a:rPr lang="en-US" sz="800" dirty="0" err="1"/>
                        <a:t>GarageFinish</a:t>
                      </a:r>
                      <a:r>
                        <a:rPr lang="en-US" sz="800" dirty="0"/>
                        <a:t> 1.296044 </a:t>
                      </a:r>
                      <a:r>
                        <a:rPr lang="en-US" sz="800" dirty="0" err="1"/>
                        <a:t>MasVnrArea</a:t>
                      </a:r>
                      <a:r>
                        <a:rPr lang="en-US" sz="800" dirty="0"/>
                        <a:t> 1.065487 lats 1.027604 </a:t>
                      </a:r>
                      <a:r>
                        <a:rPr lang="en-US" sz="800" dirty="0" err="1"/>
                        <a:t>BsmtFullBath</a:t>
                      </a:r>
                      <a:r>
                        <a:rPr lang="en-US" sz="800" dirty="0"/>
                        <a:t> 0.957149 </a:t>
                      </a:r>
                      <a:r>
                        <a:rPr lang="en-US" sz="800" dirty="0" err="1"/>
                        <a:t>FireplaceQu</a:t>
                      </a:r>
                      <a:r>
                        <a:rPr lang="en-US" sz="800" dirty="0"/>
                        <a:t> 0.952344 Neighborhood 0.922058 </a:t>
                      </a:r>
                      <a:r>
                        <a:rPr lang="en-US" sz="800" dirty="0" err="1"/>
                        <a:t>BsmtExposure</a:t>
                      </a:r>
                      <a:r>
                        <a:rPr lang="en-US" sz="800" dirty="0"/>
                        <a:t> 0.901652 </a:t>
                      </a:r>
                      <a:r>
                        <a:rPr lang="en-US" sz="800" dirty="0" err="1"/>
                        <a:t>OpenPorchSF</a:t>
                      </a:r>
                      <a:r>
                        <a:rPr lang="en-US" sz="800" dirty="0"/>
                        <a:t> 0.879730 BsmtFinType1 0.824832 </a:t>
                      </a:r>
                      <a:r>
                        <a:rPr lang="en-US" sz="800" dirty="0" err="1"/>
                        <a:t>TotRmsAbvGrd</a:t>
                      </a:r>
                      <a:r>
                        <a:rPr lang="en-US" sz="800" dirty="0"/>
                        <a:t> 0.807216 </a:t>
                      </a:r>
                      <a:r>
                        <a:rPr lang="en-US" sz="800" dirty="0" err="1"/>
                        <a:t>HeatingQC</a:t>
                      </a:r>
                      <a:r>
                        <a:rPr lang="en-US" sz="800" dirty="0"/>
                        <a:t> 0.780435 </a:t>
                      </a:r>
                      <a:r>
                        <a:rPr lang="en-US" sz="800" dirty="0" err="1"/>
                        <a:t>LotFrontage</a:t>
                      </a:r>
                      <a:r>
                        <a:rPr lang="en-US" sz="800" dirty="0"/>
                        <a:t> 0.667464 </a:t>
                      </a:r>
                      <a:r>
                        <a:rPr lang="en-US" sz="800" dirty="0" err="1"/>
                        <a:t>WoodDeckSF</a:t>
                      </a:r>
                      <a:r>
                        <a:rPr lang="en-US" sz="800" dirty="0"/>
                        <a:t> 0.666440 </a:t>
                      </a:r>
                      <a:r>
                        <a:rPr lang="en-US" sz="800" dirty="0" err="1"/>
                        <a:t>LandContour</a:t>
                      </a:r>
                      <a:r>
                        <a:rPr lang="en-US" sz="800" dirty="0"/>
                        <a:t> 0.647740 </a:t>
                      </a:r>
                      <a:r>
                        <a:rPr lang="en-US" sz="800" dirty="0" err="1"/>
                        <a:t>MoSold</a:t>
                      </a:r>
                      <a:r>
                        <a:rPr lang="en-US" sz="800" dirty="0"/>
                        <a:t> 0.564950 </a:t>
                      </a:r>
                      <a:r>
                        <a:rPr lang="en-US" sz="800" dirty="0" err="1"/>
                        <a:t>LotShape</a:t>
                      </a:r>
                      <a:r>
                        <a:rPr lang="en-US" sz="800" dirty="0"/>
                        <a:t> 0.506125 </a:t>
                      </a:r>
                      <a:r>
                        <a:rPr lang="en-US" sz="800" dirty="0" err="1"/>
                        <a:t>SaleCondition</a:t>
                      </a:r>
                      <a:r>
                        <a:rPr lang="en-US" sz="800" dirty="0"/>
                        <a:t> 0.495362 </a:t>
                      </a:r>
                      <a:r>
                        <a:rPr lang="en-US" sz="800" dirty="0" err="1"/>
                        <a:t>BldgType</a:t>
                      </a:r>
                      <a:r>
                        <a:rPr lang="en-US" sz="800" dirty="0"/>
                        <a:t> 0.490626 </a:t>
                      </a:r>
                      <a:r>
                        <a:rPr lang="en-US" sz="800" dirty="0" err="1"/>
                        <a:t>ScreenPorch</a:t>
                      </a:r>
                      <a:r>
                        <a:rPr lang="en-US" sz="800" dirty="0"/>
                        <a:t> 0.457204 </a:t>
                      </a:r>
                      <a:r>
                        <a:rPr lang="en-US" sz="800" dirty="0" err="1"/>
                        <a:t>MSZoning</a:t>
                      </a:r>
                      <a:r>
                        <a:rPr lang="en-US" sz="800" dirty="0"/>
                        <a:t> 0.439558 </a:t>
                      </a:r>
                      <a:r>
                        <a:rPr lang="en-US" sz="800" dirty="0" err="1"/>
                        <a:t>CentralAir</a:t>
                      </a:r>
                      <a:r>
                        <a:rPr lang="en-US" sz="800" dirty="0"/>
                        <a:t> 0.422234 longs 0.393207 Condition1 0.375902 </a:t>
                      </a:r>
                      <a:r>
                        <a:rPr lang="en-US" sz="800" dirty="0" err="1"/>
                        <a:t>BsmtUnfSF</a:t>
                      </a:r>
                      <a:r>
                        <a:rPr lang="en-US" sz="800" dirty="0"/>
                        <a:t> 0.332632 </a:t>
                      </a:r>
                      <a:r>
                        <a:rPr lang="en-US" sz="800" dirty="0" err="1"/>
                        <a:t>MSSubClass</a:t>
                      </a:r>
                      <a:r>
                        <a:rPr lang="en-US" sz="800" dirty="0"/>
                        <a:t> 0.301711 </a:t>
                      </a:r>
                      <a:r>
                        <a:rPr lang="en-US" sz="800" dirty="0" err="1"/>
                        <a:t>BedroomAbvGr</a:t>
                      </a:r>
                      <a:r>
                        <a:rPr lang="en-US" sz="800" dirty="0"/>
                        <a:t> 0.283189 Exterior2nd 0.276977 </a:t>
                      </a:r>
                      <a:r>
                        <a:rPr lang="en-US" sz="800" dirty="0" err="1"/>
                        <a:t>LotConfig</a:t>
                      </a:r>
                      <a:r>
                        <a:rPr lang="en-US" sz="800" dirty="0"/>
                        <a:t> 0.274274 </a:t>
                      </a:r>
                      <a:r>
                        <a:rPr lang="en-US" sz="800" dirty="0" err="1"/>
                        <a:t>SaleType</a:t>
                      </a:r>
                      <a:r>
                        <a:rPr lang="en-US" sz="800" dirty="0"/>
                        <a:t> 0.259751 </a:t>
                      </a:r>
                      <a:r>
                        <a:rPr lang="en-US" sz="800" dirty="0" err="1"/>
                        <a:t>HouseStyle</a:t>
                      </a:r>
                      <a:r>
                        <a:rPr lang="en-US" sz="800" dirty="0"/>
                        <a:t> 0.255075 </a:t>
                      </a:r>
                      <a:r>
                        <a:rPr lang="en-US" sz="800" dirty="0" err="1"/>
                        <a:t>RoofStyle</a:t>
                      </a:r>
                      <a:r>
                        <a:rPr lang="en-US" sz="800" dirty="0"/>
                        <a:t> 0.252625 </a:t>
                      </a:r>
                      <a:r>
                        <a:rPr lang="en-US" sz="800" dirty="0" err="1"/>
                        <a:t>PavedDrive</a:t>
                      </a:r>
                      <a:r>
                        <a:rPr lang="en-US" sz="800" dirty="0"/>
                        <a:t> 0.250240 Foundation 0.227264 </a:t>
                      </a:r>
                      <a:r>
                        <a:rPr lang="en-US" sz="800" dirty="0" err="1"/>
                        <a:t>YrSold</a:t>
                      </a:r>
                      <a:r>
                        <a:rPr lang="en-US" sz="800" dirty="0"/>
                        <a:t> 0.214335 Exterior1st 0.207251 </a:t>
                      </a:r>
                      <a:r>
                        <a:rPr lang="en-US" sz="800" dirty="0" err="1"/>
                        <a:t>MissingLoc</a:t>
                      </a:r>
                      <a:r>
                        <a:rPr lang="en-US" sz="800" dirty="0"/>
                        <a:t> 0.206376 </a:t>
                      </a:r>
                      <a:r>
                        <a:rPr lang="en-US" sz="800" dirty="0" err="1"/>
                        <a:t>RoofMatl</a:t>
                      </a:r>
                      <a:r>
                        <a:rPr lang="en-US" sz="800" dirty="0"/>
                        <a:t> 0.194395 </a:t>
                      </a:r>
                      <a:r>
                        <a:rPr lang="en-US" sz="800" dirty="0" err="1"/>
                        <a:t>ExterCond</a:t>
                      </a:r>
                      <a:r>
                        <a:rPr lang="en-US" sz="800" dirty="0"/>
                        <a:t> 0.186038</a:t>
                      </a:r>
                      <a:endParaRPr lang="en-US" sz="7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9152" marR="19152" marT="50312" marB="957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2792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7980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14D4FB2-29E9-46FD-BF2D-F9F7839AD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5454A4-D2E3-4C9B-9C98-0753150CE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4748C1-3EA7-44B8-AB46-D94CFD953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58AE2A-2E65-4243-AB68-B5365163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BC86E-AEB5-A151-2A37-12348A81B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610099"/>
            <a:ext cx="10993549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 err="1">
                <a:solidFill>
                  <a:schemeClr val="tx2"/>
                </a:solidFill>
              </a:rPr>
              <a:t>rfs</a:t>
            </a:r>
            <a:r>
              <a:rPr lang="en-US" sz="3600" dirty="0">
                <a:solidFill>
                  <a:schemeClr val="tx2"/>
                </a:solidFill>
              </a:rPr>
              <a:t>, </a:t>
            </a:r>
            <a:r>
              <a:rPr lang="en-US" sz="3600" dirty="0" err="1">
                <a:solidFill>
                  <a:schemeClr val="tx2"/>
                </a:solidFill>
              </a:rPr>
              <a:t>xgb,Catboost</a:t>
            </a:r>
            <a:r>
              <a:rPr lang="en-US" sz="3600" dirty="0">
                <a:solidFill>
                  <a:schemeClr val="tx2"/>
                </a:solidFill>
              </a:rPr>
              <a:t> </a:t>
            </a:r>
            <a:r>
              <a:rPr lang="en-US" sz="3600" dirty="0" err="1">
                <a:solidFill>
                  <a:schemeClr val="tx2"/>
                </a:solidFill>
              </a:rPr>
              <a:t>shap</a:t>
            </a:r>
            <a:r>
              <a:rPr lang="en-US" sz="3600" dirty="0">
                <a:solidFill>
                  <a:schemeClr val="tx2"/>
                </a:solidFill>
              </a:rPr>
              <a:t> values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3A662B2-29D1-4E23-AD17-9CFFE051E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2E87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DC9F8D5-BF3E-4B69-8F17-AE72302B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3900"/>
            <a:ext cx="12192000" cy="37081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CCC76E-4CD0-02EA-1308-D456CBE9F5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61332" y="974331"/>
            <a:ext cx="2471799" cy="304221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3C98417-D50B-4AA2-9624-E78A6120E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114" y="641102"/>
            <a:ext cx="3666744" cy="369851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3E945F2-E9C6-457A-A5A6-46D9ABF09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0685" y="641102"/>
            <a:ext cx="3666744" cy="369851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459816-E116-50EB-9433-774D7AA5F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494" y="974331"/>
            <a:ext cx="2494616" cy="3042215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D1FF191-71A7-48F6-8069-4B5DB0F5F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8951" y="641102"/>
            <a:ext cx="3666744" cy="3698516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E6381B-520E-3E81-7504-7652E98A7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9760" y="974331"/>
            <a:ext cx="2494616" cy="3042215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051B9BE-1550-4F91-A22E-F5818696C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48660" y="4432079"/>
            <a:ext cx="83731" cy="19607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70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7FEC0-F3F4-A3A8-2AE5-431BA60FD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3475915" cy="12345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>
                <a:solidFill>
                  <a:schemeClr val="tx2"/>
                </a:solidFill>
              </a:rPr>
              <a:t>Transform the price for linear model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4CD82C-5FD4-FB54-EE00-178329526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3475915" cy="3678303"/>
          </a:xfrm>
        </p:spPr>
        <p:txBody>
          <a:bodyPr>
            <a:normAutofit/>
          </a:bodyPr>
          <a:lstStyle/>
          <a:p>
            <a:pPr>
              <a:buClr>
                <a:srgbClr val="69A7D0"/>
              </a:buClr>
            </a:pPr>
            <a:r>
              <a:rPr lang="en-US" dirty="0"/>
              <a:t>Transforming the independent variable with log is useful to reduce the spread</a:t>
            </a:r>
          </a:p>
          <a:p>
            <a:pPr lvl="1">
              <a:buClr>
                <a:srgbClr val="69A7D0"/>
              </a:buClr>
            </a:pPr>
            <a:r>
              <a:rPr lang="en-US" dirty="0"/>
              <a:t>Smaller houses are more expensive by square foot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D7CFBF-7BCC-9F63-328F-EA5CF4130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012" y="796973"/>
            <a:ext cx="4411500" cy="3198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4DD6E2-C143-3076-699B-82AB2C0B9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065" y="4401459"/>
            <a:ext cx="2345140" cy="1811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962F47-9D8D-884E-7D4D-19111CD75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3774" y="4401459"/>
            <a:ext cx="2375896" cy="181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180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BC69E-B797-E0F2-6C7D-8D12BC440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1107672"/>
            <a:ext cx="3427985" cy="955501"/>
          </a:xfrm>
        </p:spPr>
        <p:txBody>
          <a:bodyPr anchor="ctr">
            <a:normAutofit/>
          </a:bodyPr>
          <a:lstStyle/>
          <a:p>
            <a:r>
              <a:rPr lang="en-US" sz="2600">
                <a:solidFill>
                  <a:schemeClr val="accent1"/>
                </a:solidFill>
              </a:rPr>
              <a:t>A case against linear regression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6C2CE68-1C03-3A2A-8F6A-8586F1EA7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1" y="2150533"/>
            <a:ext cx="3427985" cy="370826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rgbClr val="9BC576"/>
              </a:buClr>
            </a:pPr>
            <a:r>
              <a:rPr lang="en-US"/>
              <a:t>The results are for the </a:t>
            </a:r>
            <a:r>
              <a:rPr lang="en-US" err="1"/>
              <a:t>ElasticNet</a:t>
            </a:r>
            <a:r>
              <a:rPr lang="en-US"/>
              <a:t> regression for all features </a:t>
            </a:r>
          </a:p>
          <a:p>
            <a:pPr lvl="1">
              <a:lnSpc>
                <a:spcPct val="90000"/>
              </a:lnSpc>
              <a:buClr>
                <a:srgbClr val="9BC576"/>
              </a:buClr>
            </a:pPr>
            <a:r>
              <a:rPr lang="en-US"/>
              <a:t>Over half of the features get dropped, yet multicollinearity persists according to VIFs </a:t>
            </a:r>
          </a:p>
          <a:p>
            <a:pPr lvl="1">
              <a:lnSpc>
                <a:spcPct val="90000"/>
              </a:lnSpc>
              <a:buClr>
                <a:srgbClr val="9BC576"/>
              </a:buClr>
            </a:pPr>
            <a:r>
              <a:rPr lang="en-US"/>
              <a:t>When variables such as </a:t>
            </a:r>
            <a:r>
              <a:rPr lang="en-US" err="1"/>
              <a:t>Utilities_AllPub</a:t>
            </a:r>
            <a:r>
              <a:rPr lang="en-US"/>
              <a:t> are dropped, VIFs for other nonrelated variables expand</a:t>
            </a:r>
          </a:p>
          <a:p>
            <a:pPr>
              <a:lnSpc>
                <a:spcPct val="90000"/>
              </a:lnSpc>
              <a:buClr>
                <a:srgbClr val="9BC576"/>
              </a:buClr>
            </a:pPr>
            <a:r>
              <a:rPr lang="en-US"/>
              <a:t>Residuals deviate from the straight line of the Q-Q plot away from the center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BE11AB-09BF-B3FF-B2C1-11911B201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3566" y="1029096"/>
            <a:ext cx="3033384" cy="2017200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29CACB-112B-0886-D196-794172134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3566" y="3986450"/>
            <a:ext cx="3033384" cy="19792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E1D473-784F-9E4C-411C-558F45E124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4556" y="971403"/>
            <a:ext cx="2879334" cy="509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778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Performance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Comparisons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r>
              <a:rPr lang="en-US" dirty="0" err="1"/>
              <a:t>CatBoost</a:t>
            </a:r>
            <a:r>
              <a:rPr lang="en-US" dirty="0"/>
              <a:t> performance RMSE: 18476.49       R2: 0.95</a:t>
            </a:r>
          </a:p>
          <a:p>
            <a:endParaRPr lang="en-US" dirty="0"/>
          </a:p>
          <a:p>
            <a:pPr marL="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1959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A28AC4B-805D-4091-A648-61572081C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1DF555-AE31-DF0B-E2DB-90F29C6FA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r>
              <a:rPr lang="en-US" dirty="0"/>
              <a:t>To do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6D733BE-061E-4600-B6A3-62A68EF2C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rgbClr val="257BB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FBF92B1-B54E-D222-0818-D8BC4DEAF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>
                <a:solidFill>
                  <a:schemeClr val="bg1"/>
                </a:solidFill>
              </a:rPr>
              <a:t>Consult with real estate professionals before using the model in production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solidFill>
                  <a:schemeClr val="bg1"/>
                </a:solidFill>
              </a:rPr>
              <a:t>Distribution of returns is consistent with average returns on student housing being in the range between 7 and 18%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solidFill>
                  <a:schemeClr val="bg1"/>
                </a:solidFill>
                <a:latin typeface="Helvetica Neue" panose="02000503000000020004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https://www.bbc.com/worklife/article/20160420-making-money-from-students</a:t>
            </a:r>
            <a:r>
              <a:rPr lang="en-US" sz="1300" dirty="0">
                <a:solidFill>
                  <a:schemeClr val="bg1"/>
                </a:solidFill>
                <a:latin typeface="Helvetica Neue" panose="02000503000000020004" pitchFamily="2" charset="0"/>
              </a:rPr>
              <a:t>, </a:t>
            </a:r>
          </a:p>
          <a:p>
            <a:pPr>
              <a:lnSpc>
                <a:spcPct val="90000"/>
              </a:lnSpc>
            </a:pPr>
            <a:endParaRPr lang="en-US" sz="15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A04CA9-022F-3B60-1065-F875529B6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522" y="1330124"/>
            <a:ext cx="6489819" cy="421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8384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1100</TotalTime>
  <Words>909</Words>
  <Application>Microsoft Macintosh PowerPoint</Application>
  <PresentationFormat>Widescreen</PresentationFormat>
  <Paragraphs>110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Gill Sans MT</vt:lpstr>
      <vt:lpstr>Helvetica Neue</vt:lpstr>
      <vt:lpstr>Wingdings 2</vt:lpstr>
      <vt:lpstr>Dividend</vt:lpstr>
      <vt:lpstr>Housing market in Aimes, Iowa</vt:lpstr>
      <vt:lpstr>Approach</vt:lpstr>
      <vt:lpstr>PowerPoint Presentation</vt:lpstr>
      <vt:lpstr>PowerPoint Presentation</vt:lpstr>
      <vt:lpstr>rfs, xgb,Catboost shap values</vt:lpstr>
      <vt:lpstr>Transform the price for linear model</vt:lpstr>
      <vt:lpstr>A case against linear regression </vt:lpstr>
      <vt:lpstr>Performance Comparisons</vt:lpstr>
      <vt:lpstr>To do</vt:lpstr>
      <vt:lpstr>Cap rate calculations</vt:lpstr>
      <vt:lpstr>Appendix</vt:lpstr>
      <vt:lpstr>Investment helper Web app</vt:lpstr>
      <vt:lpstr>CAP rate calculation details</vt:lpstr>
      <vt:lpstr>PowerPoint Presentation</vt:lpstr>
      <vt:lpstr>PowerPoint Presentation</vt:lpstr>
      <vt:lpstr>Future work</vt:lpstr>
      <vt:lpstr>REsources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Housing market in Aimes, Iowa</dc:title>
  <dc:creator>Dmitriy Alexandrovich Popov</dc:creator>
  <cp:lastModifiedBy>Dmitriy Alexandrovich Popov</cp:lastModifiedBy>
  <cp:revision>32</cp:revision>
  <dcterms:created xsi:type="dcterms:W3CDTF">2022-08-12T23:24:22Z</dcterms:created>
  <dcterms:modified xsi:type="dcterms:W3CDTF">2022-08-19T03:53:26Z</dcterms:modified>
</cp:coreProperties>
</file>

<file path=docProps/thumbnail.jpeg>
</file>